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29260800" cx="43891200"/>
  <p:notesSz cx="6858000" cy="9144000"/>
  <p:embeddedFontLst>
    <p:embeddedFont>
      <p:font typeface="Corbel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21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21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Corbel-boldItalic.fntdata"/><Relationship Id="rId9" Type="http://schemas.openxmlformats.org/officeDocument/2006/relationships/font" Target="fonts/Corbel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rbel-regular.fntdata"/><Relationship Id="rId8" Type="http://schemas.openxmlformats.org/officeDocument/2006/relationships/font" Target="fonts/Corbel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" y="0"/>
            <a:ext cx="43891200" cy="2926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43891200" cy="29260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/>
          <p:nvPr/>
        </p:nvSpPr>
        <p:spPr>
          <a:xfrm>
            <a:off x="1092201" y="186266"/>
            <a:ext cx="1092200" cy="455507"/>
          </a:xfrm>
          <a:prstGeom prst="rect">
            <a:avLst/>
          </a:prstGeom>
          <a:solidFill>
            <a:srgbClr val="1A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2022</a:t>
            </a:r>
            <a:endParaRPr/>
          </a:p>
        </p:txBody>
      </p:sp>
      <p:pic>
        <p:nvPicPr>
          <p:cNvPr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7690245" cy="21527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0" Type="http://schemas.openxmlformats.org/officeDocument/2006/relationships/image" Target="../media/image9.png"/><Relationship Id="rId9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1.png"/><Relationship Id="rId7" Type="http://schemas.openxmlformats.org/officeDocument/2006/relationships/image" Target="../media/image10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/>
        </p:nvSpPr>
        <p:spPr>
          <a:xfrm>
            <a:off x="3140755" y="8187030"/>
            <a:ext cx="8457000" cy="106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Problem Statement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u="sng">
                <a:solidFill>
                  <a:schemeClr val="dk1"/>
                </a:solidFill>
              </a:rPr>
              <a:t>Last year:</a:t>
            </a:r>
            <a:r>
              <a:rPr lang="en-US" sz="3600">
                <a:solidFill>
                  <a:schemeClr val="dk1"/>
                </a:solidFill>
              </a:rPr>
              <a:t> A detailed data engineering process to detect faults and uncover their root causes in data collected since January 2022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u="sng">
                <a:solidFill>
                  <a:schemeClr val="dk1"/>
                </a:solidFill>
              </a:rPr>
              <a:t>This year:</a:t>
            </a:r>
            <a:r>
              <a:rPr lang="en-US" sz="3600">
                <a:solidFill>
                  <a:schemeClr val="dk1"/>
                </a:solidFill>
              </a:rPr>
              <a:t> Extends its scope to include data from an additional nine buildings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u="sng">
                <a:solidFill>
                  <a:schemeClr val="dk1"/>
                </a:solidFill>
              </a:rPr>
              <a:t>Objective:</a:t>
            </a:r>
            <a:r>
              <a:rPr lang="en-US" sz="3600">
                <a:solidFill>
                  <a:schemeClr val="dk1"/>
                </a:solidFill>
              </a:rPr>
              <a:t> </a:t>
            </a:r>
            <a:endParaRPr sz="3600">
              <a:solidFill>
                <a:schemeClr val="dk1"/>
              </a:solidFill>
            </a:endParaRPr>
          </a:p>
          <a:p>
            <a:pPr indent="-457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○"/>
            </a:pPr>
            <a:r>
              <a:rPr lang="en-US" sz="3600">
                <a:solidFill>
                  <a:schemeClr val="dk1"/>
                </a:solidFill>
              </a:rPr>
              <a:t>Allowing for additional data from different buildings</a:t>
            </a:r>
            <a:endParaRPr sz="3600">
              <a:solidFill>
                <a:schemeClr val="dk1"/>
              </a:solidFill>
            </a:endParaRPr>
          </a:p>
          <a:p>
            <a:pPr indent="-457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○"/>
            </a:pPr>
            <a:r>
              <a:rPr lang="en-US" sz="3600">
                <a:solidFill>
                  <a:schemeClr val="dk1"/>
                </a:solidFill>
              </a:rPr>
              <a:t>Expanding upon previous constraints to implementing predictive and time-series analysis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u="sng">
                <a:solidFill>
                  <a:schemeClr val="dk1"/>
                </a:solidFill>
              </a:rPr>
              <a:t>Recommended</a:t>
            </a:r>
            <a:r>
              <a:rPr lang="en-US" sz="3600">
                <a:solidFill>
                  <a:schemeClr val="dk1"/>
                </a:solidFill>
              </a:rPr>
              <a:t>: Build a user dashboard for uploading and analyzing data</a:t>
            </a:r>
            <a:endParaRPr/>
          </a:p>
        </p:txBody>
      </p:sp>
      <p:sp>
        <p:nvSpPr>
          <p:cNvPr id="16" name="Google Shape;16;p3"/>
          <p:cNvSpPr txBox="1"/>
          <p:nvPr/>
        </p:nvSpPr>
        <p:spPr>
          <a:xfrm>
            <a:off x="12925625" y="8196125"/>
            <a:ext cx="96693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High-level Design Architecture</a:t>
            </a:r>
            <a:endParaRPr/>
          </a:p>
        </p:txBody>
      </p:sp>
      <p:sp>
        <p:nvSpPr>
          <p:cNvPr id="17" name="Google Shape;17;p3"/>
          <p:cNvSpPr txBox="1"/>
          <p:nvPr/>
        </p:nvSpPr>
        <p:spPr>
          <a:xfrm>
            <a:off x="32170875" y="12785925"/>
            <a:ext cx="8557800" cy="51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Future Work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Develop the detailed design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Extend last year’s code to nine buildings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Use python to integrate all standardized data into a unified dataset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SQL database for storage and retrieval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18" name="Google Shape;18;p3"/>
          <p:cNvSpPr txBox="1"/>
          <p:nvPr/>
        </p:nvSpPr>
        <p:spPr>
          <a:xfrm>
            <a:off x="32300840" y="18948893"/>
            <a:ext cx="8457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Technologies</a:t>
            </a:r>
            <a:endParaRPr/>
          </a:p>
        </p:txBody>
      </p:sp>
      <p:cxnSp>
        <p:nvCxnSpPr>
          <p:cNvPr id="19" name="Google Shape;19;p3"/>
          <p:cNvCxnSpPr/>
          <p:nvPr/>
        </p:nvCxnSpPr>
        <p:spPr>
          <a:xfrm>
            <a:off x="12232891" y="8154563"/>
            <a:ext cx="0" cy="15933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ot"/>
            <a:miter lim="800000"/>
            <a:headEnd len="sm" w="sm" type="none"/>
            <a:tailEnd len="sm" w="sm" type="none"/>
          </a:ln>
        </p:spPr>
      </p:cxnSp>
      <p:cxnSp>
        <p:nvCxnSpPr>
          <p:cNvPr id="20" name="Google Shape;20;p3"/>
          <p:cNvCxnSpPr/>
          <p:nvPr/>
        </p:nvCxnSpPr>
        <p:spPr>
          <a:xfrm>
            <a:off x="31629447" y="8154563"/>
            <a:ext cx="0" cy="15932885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21" name="Google Shape;21;p3"/>
          <p:cNvSpPr txBox="1"/>
          <p:nvPr/>
        </p:nvSpPr>
        <p:spPr>
          <a:xfrm>
            <a:off x="3140750" y="3220400"/>
            <a:ext cx="38251800" cy="47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0">
                <a:solidFill>
                  <a:schemeClr val="dk1"/>
                </a:solidFill>
              </a:rPr>
              <a:t>Fault Detection and Diagnostics Automation using 5-minute Building Automation System Data II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Team members: </a:t>
            </a:r>
            <a:r>
              <a:rPr lang="en-US" sz="3600">
                <a:solidFill>
                  <a:srgbClr val="3C3C3B"/>
                </a:solidFill>
              </a:rPr>
              <a:t>Fatma Saafan, Feyza Sakin, Aiman Hanif, Nathan Goehring</a:t>
            </a:r>
            <a:r>
              <a:rPr lang="en-US" sz="360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 |  </a:t>
            </a:r>
            <a:r>
              <a:rPr b="1" lang="en-US" sz="360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Faculty adviser: </a:t>
            </a:r>
            <a:r>
              <a:rPr lang="en-US" sz="3600">
                <a:solidFill>
                  <a:srgbClr val="3C3C3B"/>
                </a:solidFill>
              </a:rPr>
              <a:t>John Leonard</a:t>
            </a:r>
            <a:r>
              <a:rPr lang="en-US" sz="360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 |  </a:t>
            </a:r>
            <a:r>
              <a:rPr b="1" lang="en-US" sz="360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Sponsor: </a:t>
            </a:r>
            <a:r>
              <a:rPr lang="en-US" sz="3600">
                <a:solidFill>
                  <a:srgbClr val="3C3C3B"/>
                </a:solidFill>
              </a:rPr>
              <a:t>VCU Division of Administration</a:t>
            </a:r>
            <a:r>
              <a:rPr lang="en-US" sz="360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  |  </a:t>
            </a:r>
            <a:r>
              <a:rPr b="1" lang="en-US" sz="3600">
                <a:solidFill>
                  <a:srgbClr val="3C3C3B"/>
                </a:solidFill>
                <a:latin typeface="Arial"/>
                <a:ea typeface="Arial"/>
                <a:cs typeface="Arial"/>
                <a:sym typeface="Arial"/>
              </a:rPr>
              <a:t>Mentor: </a:t>
            </a:r>
            <a:r>
              <a:rPr lang="en-US" sz="3600">
                <a:solidFill>
                  <a:srgbClr val="3C3C3B"/>
                </a:solidFill>
              </a:rPr>
              <a:t>Michael Risley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22" name="Google Shape;22;p3"/>
          <p:cNvCxnSpPr/>
          <p:nvPr/>
        </p:nvCxnSpPr>
        <p:spPr>
          <a:xfrm>
            <a:off x="3140755" y="7346374"/>
            <a:ext cx="37609689" cy="0"/>
          </a:xfrm>
          <a:prstGeom prst="straightConnector1">
            <a:avLst/>
          </a:prstGeom>
          <a:noFill/>
          <a:ln cap="flat" cmpd="sng" w="12700">
            <a:solidFill>
              <a:srgbClr val="3C3C3B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23" name="Google Shape;23;p3"/>
          <p:cNvSpPr txBox="1"/>
          <p:nvPr/>
        </p:nvSpPr>
        <p:spPr>
          <a:xfrm>
            <a:off x="39222947" y="446934"/>
            <a:ext cx="3801900" cy="1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912">
                <a:solidFill>
                  <a:schemeClr val="lt1"/>
                </a:solidFill>
              </a:rPr>
              <a:t>24-330</a:t>
            </a:r>
            <a:endParaRPr/>
          </a:p>
        </p:txBody>
      </p:sp>
      <p:pic>
        <p:nvPicPr>
          <p:cNvPr id="24" name="Google Shape;2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22950" y="2761800"/>
            <a:ext cx="4085100" cy="408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925625" y="9575150"/>
            <a:ext cx="18162392" cy="882177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"/>
          <p:cNvSpPr txBox="1"/>
          <p:nvPr/>
        </p:nvSpPr>
        <p:spPr>
          <a:xfrm>
            <a:off x="32170875" y="8075303"/>
            <a:ext cx="8457000" cy="40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Social Benefits</a:t>
            </a:r>
            <a:endParaRPr/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Ensure a more secure environment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Minimize energy consumption, contributing to a greener campus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Improve the comfort and well-being of individuals within the facility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3148051" y="18997430"/>
            <a:ext cx="8457000" cy="3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Current Status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Project proposal and high-level design completed </a:t>
            </a:r>
            <a:endParaRPr sz="3600">
              <a:solidFill>
                <a:schemeClr val="dk1"/>
              </a:solidFill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>
                <a:solidFill>
                  <a:schemeClr val="dk1"/>
                </a:solidFill>
              </a:rPr>
              <a:t>Operational data for the nice VCU buildings received </a:t>
            </a:r>
            <a:endParaRPr sz="3600">
              <a:solidFill>
                <a:schemeClr val="dk1"/>
              </a:solidFill>
            </a:endParaRPr>
          </a:p>
        </p:txBody>
      </p:sp>
      <p:pic>
        <p:nvPicPr>
          <p:cNvPr id="28" name="Google Shape;2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673336" y="20346833"/>
            <a:ext cx="1875072" cy="20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2300846" y="22747296"/>
            <a:ext cx="1231966" cy="153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6892338" y="20346825"/>
            <a:ext cx="2620716" cy="20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0206177" y="21855878"/>
            <a:ext cx="1581351" cy="153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4098001" y="23892297"/>
            <a:ext cx="7025900" cy="153692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3"/>
          <p:cNvSpPr txBox="1"/>
          <p:nvPr/>
        </p:nvSpPr>
        <p:spPr>
          <a:xfrm>
            <a:off x="12860750" y="18902700"/>
            <a:ext cx="9669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</a:rPr>
              <a:t>Entity Relational Diagram (ERD)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34" name="Google Shape;34;p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6302050" y="20054700"/>
            <a:ext cx="11853650" cy="7549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